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2" r:id="rId5"/>
    <p:sldId id="258" r:id="rId6"/>
    <p:sldId id="273" r:id="rId7"/>
    <p:sldId id="275" r:id="rId8"/>
    <p:sldId id="274" r:id="rId9"/>
    <p:sldId id="276" r:id="rId10"/>
    <p:sldId id="279" r:id="rId11"/>
    <p:sldId id="280" r:id="rId12"/>
    <p:sldId id="277" r:id="rId13"/>
    <p:sldId id="281" r:id="rId14"/>
    <p:sldId id="278" r:id="rId15"/>
  </p:sldIdLst>
  <p:sldSz cx="9144000" cy="5668963"/>
  <p:notesSz cx="6858000" cy="9144000"/>
  <p:defaultTextStyle>
    <a:defPPr>
      <a:defRPr lang="en-US"/>
    </a:defPPr>
    <a:lvl1pPr marL="0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4500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9000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33501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8001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22501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67001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11501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56002" algn="l" defTabSz="6890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142" y="-82"/>
      </p:cViewPr>
      <p:guideLst>
        <p:guide orient="horz" pos="17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6D3A7-B000-4366-BF80-CE22ACC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27771"/>
            <a:ext cx="6858000" cy="197363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6F80AE-51E5-4C1B-A6C2-3B7CD53C1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7521"/>
            <a:ext cx="6858000" cy="13686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4500" indent="0" algn="ctr">
              <a:buNone/>
              <a:defRPr sz="1500"/>
            </a:lvl2pPr>
            <a:lvl3pPr marL="689000" indent="0" algn="ctr">
              <a:buNone/>
              <a:defRPr sz="1400"/>
            </a:lvl3pPr>
            <a:lvl4pPr marL="1033501" indent="0" algn="ctr">
              <a:buNone/>
              <a:defRPr sz="1200"/>
            </a:lvl4pPr>
            <a:lvl5pPr marL="1378001" indent="0" algn="ctr">
              <a:buNone/>
              <a:defRPr sz="1200"/>
            </a:lvl5pPr>
            <a:lvl6pPr marL="1722501" indent="0" algn="ctr">
              <a:buNone/>
              <a:defRPr sz="1200"/>
            </a:lvl6pPr>
            <a:lvl7pPr marL="2067001" indent="0" algn="ctr">
              <a:buNone/>
              <a:defRPr sz="1200"/>
            </a:lvl7pPr>
            <a:lvl8pPr marL="2411501" indent="0" algn="ctr">
              <a:buNone/>
              <a:defRPr sz="1200"/>
            </a:lvl8pPr>
            <a:lvl9pPr marL="275600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016E5-9AA9-4FDB-8BA4-52AC0023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9F9E90-C1E7-4D25-BA78-F057325B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B0D205-2B87-4D92-89DA-A2226F61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41063-B525-4E13-95AC-F3D86DEE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BE7BA9-06A4-48D2-9844-C23F56DF7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0259D9-794E-45DC-AF75-86218D05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F6CC7-124D-407D-BCAA-A009CEF2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4E3B0-F34A-41CF-9C93-FC39E8E5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F81BB6-B163-41BD-8F23-49D3E23AB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1820"/>
            <a:ext cx="1971675" cy="4804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865E8A-9826-4B30-B85D-00B8442C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1820"/>
            <a:ext cx="5800725" cy="4804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C5959B-6AEE-480D-9B89-ACAD279E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B77C1-C253-46E8-88AF-3128DEE8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AB0BE-6249-4764-BFC7-74CE0EE0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BD608-AC04-4228-B835-E8A46CD3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DF9A94-9874-4773-B924-0BC9722C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331267-D960-4224-B8C1-19691101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347DD-2D34-46F4-BDCB-0796FCF0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E93CA-9857-4FA8-A063-C487562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4B14E-31B4-4950-9AD3-3B515550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413308"/>
            <a:ext cx="7886700" cy="235813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60C02-70E2-4300-9B76-AF80854AF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793748"/>
            <a:ext cx="7886700" cy="124008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9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33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80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22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670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11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56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0CDB0-F6E6-4972-A3D2-330AD73D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748882-491C-4254-A373-C6EBD620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1396F-70F2-403C-B1A4-874C586C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5B747-FE83-4CCE-9F1B-05A77399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44B72D-56D7-40F1-9B9A-492263AE0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509099"/>
            <a:ext cx="3886200" cy="35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EADA34-B35E-4C53-97CC-36F893617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509099"/>
            <a:ext cx="3886200" cy="35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59AF55-A851-4952-B98D-E230DE6C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615973-E110-4A41-92FE-3F17ED93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A82793-A2B4-4C29-A659-3C7CF359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16BEA-E912-4B6D-B97C-B28D21B0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01822"/>
            <a:ext cx="7886700" cy="1095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A496DF-412B-4410-BDCD-2DBBE7AE3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389683"/>
            <a:ext cx="3868340" cy="6810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500" indent="0">
              <a:buNone/>
              <a:defRPr sz="1500" b="1"/>
            </a:lvl2pPr>
            <a:lvl3pPr marL="689000" indent="0">
              <a:buNone/>
              <a:defRPr sz="1400" b="1"/>
            </a:lvl3pPr>
            <a:lvl4pPr marL="1033501" indent="0">
              <a:buNone/>
              <a:defRPr sz="1200" b="1"/>
            </a:lvl4pPr>
            <a:lvl5pPr marL="1378001" indent="0">
              <a:buNone/>
              <a:defRPr sz="1200" b="1"/>
            </a:lvl5pPr>
            <a:lvl6pPr marL="1722501" indent="0">
              <a:buNone/>
              <a:defRPr sz="1200" b="1"/>
            </a:lvl6pPr>
            <a:lvl7pPr marL="2067001" indent="0">
              <a:buNone/>
              <a:defRPr sz="1200" b="1"/>
            </a:lvl7pPr>
            <a:lvl8pPr marL="2411501" indent="0">
              <a:buNone/>
              <a:defRPr sz="1200" b="1"/>
            </a:lvl8pPr>
            <a:lvl9pPr marL="275600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0D5700-FC85-4E7F-ACB4-A768EF7FD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070747"/>
            <a:ext cx="3868340" cy="3045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4AD5CA-0DDB-437B-AD83-F2F0CB1D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389683"/>
            <a:ext cx="3887391" cy="6810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500" indent="0">
              <a:buNone/>
              <a:defRPr sz="1500" b="1"/>
            </a:lvl2pPr>
            <a:lvl3pPr marL="689000" indent="0">
              <a:buNone/>
              <a:defRPr sz="1400" b="1"/>
            </a:lvl3pPr>
            <a:lvl4pPr marL="1033501" indent="0">
              <a:buNone/>
              <a:defRPr sz="1200" b="1"/>
            </a:lvl4pPr>
            <a:lvl5pPr marL="1378001" indent="0">
              <a:buNone/>
              <a:defRPr sz="1200" b="1"/>
            </a:lvl5pPr>
            <a:lvl6pPr marL="1722501" indent="0">
              <a:buNone/>
              <a:defRPr sz="1200" b="1"/>
            </a:lvl6pPr>
            <a:lvl7pPr marL="2067001" indent="0">
              <a:buNone/>
              <a:defRPr sz="1200" b="1"/>
            </a:lvl7pPr>
            <a:lvl8pPr marL="2411501" indent="0">
              <a:buNone/>
              <a:defRPr sz="1200" b="1"/>
            </a:lvl8pPr>
            <a:lvl9pPr marL="275600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ADA076-62CA-48B3-9E8D-AED96EC99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2070747"/>
            <a:ext cx="3887391" cy="3045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3A0372-96D6-450D-9B55-F6F762F6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E1FFFB-8C32-4C69-B53B-0A969D98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28851C-8B32-490C-BB5B-95825C71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BF747-8CCC-4918-B5BD-40AC483A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C76608-DE90-4C64-9F1A-893CE4FB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DA5435-A5AC-4BD9-AAAC-7B2E2F93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9C4487-A971-488E-85F1-626ED01E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576C90-7D1A-4928-8273-B583D53B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1FF149-85C9-4F20-B662-E2F9B743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450D30-1E31-48ED-A3B1-2A9F2D69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86720-1BDE-4000-A4F7-1BAB2D85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377931"/>
            <a:ext cx="2949176" cy="132275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087DF7-FA10-4CDA-86CD-F6555D6F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816226"/>
            <a:ext cx="4629151" cy="40286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2219C2-88BC-4BFC-9398-13F9A683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1700692"/>
            <a:ext cx="2949176" cy="3150737"/>
          </a:xfrm>
        </p:spPr>
        <p:txBody>
          <a:bodyPr/>
          <a:lstStyle>
            <a:lvl1pPr marL="0" indent="0">
              <a:buNone/>
              <a:defRPr sz="1200"/>
            </a:lvl1pPr>
            <a:lvl2pPr marL="344500" indent="0">
              <a:buNone/>
              <a:defRPr sz="1100"/>
            </a:lvl2pPr>
            <a:lvl3pPr marL="689000" indent="0">
              <a:buNone/>
              <a:defRPr sz="900"/>
            </a:lvl3pPr>
            <a:lvl4pPr marL="1033501" indent="0">
              <a:buNone/>
              <a:defRPr sz="800"/>
            </a:lvl4pPr>
            <a:lvl5pPr marL="1378001" indent="0">
              <a:buNone/>
              <a:defRPr sz="800"/>
            </a:lvl5pPr>
            <a:lvl6pPr marL="1722501" indent="0">
              <a:buNone/>
              <a:defRPr sz="800"/>
            </a:lvl6pPr>
            <a:lvl7pPr marL="2067001" indent="0">
              <a:buNone/>
              <a:defRPr sz="800"/>
            </a:lvl7pPr>
            <a:lvl8pPr marL="2411501" indent="0">
              <a:buNone/>
              <a:defRPr sz="800"/>
            </a:lvl8pPr>
            <a:lvl9pPr marL="275600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361AF3-405A-4E6E-ABAD-68090EE4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2A865-9F45-4624-B059-9219CA2A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FE4C8C-374D-4DE3-B513-05F920DC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D0A4D-1173-4CC5-9D3D-6E65F82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377931"/>
            <a:ext cx="2949176" cy="132275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F8ED9C-05BE-473F-B2B3-77BCBAD65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3" y="816226"/>
            <a:ext cx="4629151" cy="4028638"/>
          </a:xfrm>
        </p:spPr>
        <p:txBody>
          <a:bodyPr/>
          <a:lstStyle>
            <a:lvl1pPr marL="0" indent="0">
              <a:buNone/>
              <a:defRPr sz="2400"/>
            </a:lvl1pPr>
            <a:lvl2pPr marL="344500" indent="0">
              <a:buNone/>
              <a:defRPr sz="2100"/>
            </a:lvl2pPr>
            <a:lvl3pPr marL="689000" indent="0">
              <a:buNone/>
              <a:defRPr sz="1800"/>
            </a:lvl3pPr>
            <a:lvl4pPr marL="1033501" indent="0">
              <a:buNone/>
              <a:defRPr sz="1500"/>
            </a:lvl4pPr>
            <a:lvl5pPr marL="1378001" indent="0">
              <a:buNone/>
              <a:defRPr sz="1500"/>
            </a:lvl5pPr>
            <a:lvl6pPr marL="1722501" indent="0">
              <a:buNone/>
              <a:defRPr sz="1500"/>
            </a:lvl6pPr>
            <a:lvl7pPr marL="2067001" indent="0">
              <a:buNone/>
              <a:defRPr sz="1500"/>
            </a:lvl7pPr>
            <a:lvl8pPr marL="2411501" indent="0">
              <a:buNone/>
              <a:defRPr sz="1500"/>
            </a:lvl8pPr>
            <a:lvl9pPr marL="275600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61B91-B5DC-4CF5-8D8A-AB780F3B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1700692"/>
            <a:ext cx="2949176" cy="3150737"/>
          </a:xfrm>
        </p:spPr>
        <p:txBody>
          <a:bodyPr/>
          <a:lstStyle>
            <a:lvl1pPr marL="0" indent="0">
              <a:buNone/>
              <a:defRPr sz="1200"/>
            </a:lvl1pPr>
            <a:lvl2pPr marL="344500" indent="0">
              <a:buNone/>
              <a:defRPr sz="1100"/>
            </a:lvl2pPr>
            <a:lvl3pPr marL="689000" indent="0">
              <a:buNone/>
              <a:defRPr sz="900"/>
            </a:lvl3pPr>
            <a:lvl4pPr marL="1033501" indent="0">
              <a:buNone/>
              <a:defRPr sz="800"/>
            </a:lvl4pPr>
            <a:lvl5pPr marL="1378001" indent="0">
              <a:buNone/>
              <a:defRPr sz="800"/>
            </a:lvl5pPr>
            <a:lvl6pPr marL="1722501" indent="0">
              <a:buNone/>
              <a:defRPr sz="800"/>
            </a:lvl6pPr>
            <a:lvl7pPr marL="2067001" indent="0">
              <a:buNone/>
              <a:defRPr sz="800"/>
            </a:lvl7pPr>
            <a:lvl8pPr marL="2411501" indent="0">
              <a:buNone/>
              <a:defRPr sz="800"/>
            </a:lvl8pPr>
            <a:lvl9pPr marL="275600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3ED938-4FC3-4505-BB9C-CF348286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62024D-D1B5-4A3A-BA2F-9F7D6494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DCCA8-4F05-4624-B79C-B2BA47F9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3E569E-C1CE-4E4F-9607-0C1A40B8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301822"/>
            <a:ext cx="7886700" cy="1095737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F06461-4EE8-43A6-9B81-5E5230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3" y="1509099"/>
            <a:ext cx="7886700" cy="3596905"/>
          </a:xfrm>
          <a:prstGeom prst="rect">
            <a:avLst/>
          </a:prstGeom>
        </p:spPr>
        <p:txBody>
          <a:bodyPr vert="horz" lIns="68900" tIns="34450" rIns="68900" bIns="344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FFE9F9-D762-4888-9E6A-8E9F1494F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5254290"/>
            <a:ext cx="2057400" cy="301820"/>
          </a:xfrm>
          <a:prstGeom prst="rect">
            <a:avLst/>
          </a:prstGeom>
        </p:spPr>
        <p:txBody>
          <a:bodyPr vert="horz" lIns="68900" tIns="34450" rIns="68900" bIns="3445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CDDE-5E80-46F1-9A49-020A9ED3463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A06FC4-AD93-4789-A1CE-BBB7F3208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3" y="5254290"/>
            <a:ext cx="3086100" cy="301820"/>
          </a:xfrm>
          <a:prstGeom prst="rect">
            <a:avLst/>
          </a:prstGeom>
        </p:spPr>
        <p:txBody>
          <a:bodyPr vert="horz" lIns="68900" tIns="34450" rIns="68900" bIns="3445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052DD6-12A3-4568-9217-5B8A61D0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5254290"/>
            <a:ext cx="2057400" cy="301820"/>
          </a:xfrm>
          <a:prstGeom prst="rect">
            <a:avLst/>
          </a:prstGeom>
        </p:spPr>
        <p:txBody>
          <a:bodyPr vert="horz" lIns="68900" tIns="34450" rIns="68900" bIns="3445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E885-A8FE-471B-B845-C85617B5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90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250" indent="-172250" algn="l" defTabSz="689000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6750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1251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751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0251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94751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9251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83752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252" indent="-172250" algn="l" defTabSz="689000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500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9000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501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8001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2501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7001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1501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6002" algn="l" defTabSz="689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951D-6B55-4F92-999E-FA828ADC4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3" y="2809671"/>
            <a:ext cx="7403305" cy="1440682"/>
          </a:xfrm>
        </p:spPr>
        <p:txBody>
          <a:bodyPr>
            <a:noAutofit/>
          </a:bodyPr>
          <a:lstStyle/>
          <a:p>
            <a:r>
              <a:rPr lang="en-US" sz="1800" b="1" dirty="0"/>
              <a:t>Sai Phyo Lwin Oo</a:t>
            </a:r>
            <a:br>
              <a:rPr lang="en-US" sz="1800" b="1" dirty="0"/>
            </a:br>
            <a:r>
              <a:rPr lang="en-US" sz="1800" b="1" dirty="0"/>
              <a:t>Secretary</a:t>
            </a:r>
            <a:br>
              <a:rPr lang="en-US" sz="1800" b="1" dirty="0"/>
            </a:br>
            <a:r>
              <a:rPr lang="en-US" sz="1800" b="1" dirty="0"/>
              <a:t>Agribusiness Development Committee</a:t>
            </a:r>
            <a:br>
              <a:rPr lang="en-US" sz="1800" b="1" dirty="0"/>
            </a:br>
            <a:r>
              <a:rPr lang="en-US" sz="1800" b="1" dirty="0"/>
              <a:t>Southern Shan State Chamber of Commerce and Industry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B6E12D-87D1-4720-A0B1-33811C579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68" y="99597"/>
            <a:ext cx="1193106" cy="131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013551-C81B-4F3F-8DF8-7F20D831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4392033" cy="17308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B8755E6-0A9E-4063-8B4F-EFD26F3A9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1" y="4250354"/>
            <a:ext cx="3690261" cy="14464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67D951D-6B55-4F92-999E-FA828ADC45F7}"/>
              </a:ext>
            </a:extLst>
          </p:cNvPr>
          <p:cNvSpPr txBox="1">
            <a:spLocks/>
          </p:cNvSpPr>
          <p:nvPr/>
        </p:nvSpPr>
        <p:spPr>
          <a:xfrm>
            <a:off x="899213" y="1549904"/>
            <a:ext cx="7403305" cy="720341"/>
          </a:xfrm>
          <a:prstGeom prst="rect">
            <a:avLst/>
          </a:prstGeom>
        </p:spPr>
        <p:txBody>
          <a:bodyPr vert="horz" lIns="68900" tIns="34450" rIns="68900" bIns="3445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A Business Perspective on Investing in Shan State</a:t>
            </a:r>
          </a:p>
        </p:txBody>
      </p:sp>
    </p:spTree>
    <p:extLst>
      <p:ext uri="{BB962C8B-B14F-4D97-AF65-F5344CB8AC3E}">
        <p14:creationId xmlns:p14="http://schemas.microsoft.com/office/powerpoint/2010/main" val="18510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18" y="1602891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043039" y="1325868"/>
            <a:ext cx="5242988" cy="594977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/>
              <a:t>Huge Area of Land with different agro-ecological zones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1" y="2253731"/>
            <a:ext cx="2552240" cy="1765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9" y="2416702"/>
            <a:ext cx="2440605" cy="164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53" y="2965488"/>
            <a:ext cx="2738667" cy="203068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043037" y="1783943"/>
            <a:ext cx="5849179" cy="41007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/>
              <a:t>Can produce variety of nutritious foods for the </a:t>
            </a:r>
            <a:r>
              <a:rPr lang="en-US" sz="1500" b="1"/>
              <a:t>world in </a:t>
            </a:r>
            <a:r>
              <a:rPr lang="en-US" sz="1500" b="1" dirty="0"/>
              <a:t>2050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472160" y="594710"/>
            <a:ext cx="409685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Investment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67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99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041204" y="709409"/>
            <a:ext cx="532369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Internet </a:t>
            </a:r>
            <a:r>
              <a:rPr lang="en-US" sz="2100" b="1"/>
              <a:t>Communication Technology in Agriculture</a:t>
            </a:r>
            <a:endParaRPr lang="en-US" sz="2100" b="1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16234" y="2004954"/>
            <a:ext cx="2669951" cy="975806"/>
          </a:xfrm>
          <a:prstGeom prst="rect">
            <a:avLst/>
          </a:prstGeom>
        </p:spPr>
        <p:txBody>
          <a:bodyPr lIns="68900" tIns="34450" rIns="68900" bIns="3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Internet of Things (</a:t>
            </a:r>
            <a:r>
              <a:rPr lang="en-US" sz="1400" dirty="0" err="1"/>
              <a:t>IoT</a:t>
            </a:r>
            <a:r>
              <a:rPr lang="en-US" sz="1400" dirty="0"/>
              <a:t>) technology is expected to play a significant role in enhancing agricultural productivity to meet food demand.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6233" y="3307555"/>
            <a:ext cx="4778316" cy="1195009"/>
          </a:xfrm>
          <a:prstGeom prst="rect">
            <a:avLst/>
          </a:prstGeom>
        </p:spPr>
        <p:txBody>
          <a:bodyPr vert="horz" lIns="68900" tIns="34450" rIns="68900" bIns="3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/>
              <a:t>Smart agriculture incorporates </a:t>
            </a:r>
            <a:r>
              <a:rPr lang="en-US" sz="1400" dirty="0" err="1"/>
              <a:t>IoT</a:t>
            </a:r>
            <a:r>
              <a:rPr lang="en-US" sz="1400" dirty="0"/>
              <a:t>-based advanced technologies and solutions to improve operational efficiency, maximize yield and minimize wastage through real-time field data collection, data analysis, and deployment of control mechanism.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65" y="2029992"/>
            <a:ext cx="3155851" cy="23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99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533190" y="626119"/>
            <a:ext cx="532369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err="1"/>
              <a:t>AgriTech</a:t>
            </a:r>
            <a:r>
              <a:rPr lang="en-US" sz="2100" b="1" dirty="0"/>
              <a:t> Hackathon 2020, Taunggyi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2030" y="1722711"/>
            <a:ext cx="2611151" cy="813386"/>
          </a:xfrm>
          <a:prstGeom prst="rect">
            <a:avLst/>
          </a:prstGeom>
        </p:spPr>
        <p:txBody>
          <a:bodyPr lIns="68900" tIns="34450" rIns="68900" bIns="3445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>
                <a:latin typeface="+mn-lt"/>
              </a:rPr>
              <a:t>Creating Agricultural Tech Ecosystem with Young Generation is crucial for the success of  Myanmar Agriculture Sector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53" y="1722715"/>
            <a:ext cx="4205140" cy="3042653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966281" y="3136537"/>
            <a:ext cx="2669951" cy="456342"/>
          </a:xfrm>
          <a:prstGeom prst="rect">
            <a:avLst/>
          </a:prstGeom>
        </p:spPr>
        <p:txBody>
          <a:bodyPr lIns="68900" tIns="34450" rIns="68900" bIns="3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We would like to invite to support and </a:t>
            </a:r>
            <a:r>
              <a:rPr lang="en-US" sz="1400"/>
              <a:t>participate in that event.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3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99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6" y="1404014"/>
            <a:ext cx="4589511" cy="26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99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3189173" y="2345154"/>
            <a:ext cx="363901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Thank You for your attention!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5673957" y="5070166"/>
            <a:ext cx="363901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Mobile: +95941002828</a:t>
            </a:r>
          </a:p>
          <a:p>
            <a:r>
              <a:rPr lang="en-US" sz="2100" b="1" dirty="0"/>
              <a:t>Email: </a:t>
            </a:r>
            <a:r>
              <a:rPr lang="en-US" sz="2100" b="1" dirty="0" err="1"/>
              <a:t>saiphyolwinoo@aegagriculture.com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0311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89A5CD-B188-4647-92AD-437B281C1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9D4AF0-B263-4AE6-9ABE-8EA48443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CCF0C8-CE1D-4989-96DF-935D7E5F8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9536" y="1256253"/>
            <a:ext cx="4927600" cy="1381623"/>
          </a:xfrm>
          <a:prstGeom prst="rect">
            <a:avLst/>
          </a:prstGeom>
        </p:spPr>
        <p:txBody>
          <a:bodyPr lIns="68900" tIns="34450" rIns="68900" bIns="3445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Vision</a:t>
            </a:r>
          </a:p>
          <a:p>
            <a:endParaRPr lang="en-US" sz="2100" b="1" dirty="0"/>
          </a:p>
          <a:p>
            <a:r>
              <a:rPr lang="en-US" sz="1800" b="1" i="1" dirty="0"/>
              <a:t>“Economic vitality through a relevant and proactive agribusiness community “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9536" y="2795113"/>
            <a:ext cx="4927600" cy="1782273"/>
          </a:xfrm>
          <a:prstGeom prst="rect">
            <a:avLst/>
          </a:prstGeom>
        </p:spPr>
        <p:txBody>
          <a:bodyPr lIns="68900" tIns="34450" rIns="68900" bIns="3445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Mission</a:t>
            </a:r>
          </a:p>
          <a:p>
            <a:endParaRPr lang="en-US" sz="1800" b="1" dirty="0"/>
          </a:p>
          <a:p>
            <a:r>
              <a:rPr lang="en-US" sz="1800" b="1" i="1" dirty="0"/>
              <a:t>“To promote agribusiness community while striving to improve the overall quality of life in our community”</a:t>
            </a:r>
          </a:p>
        </p:txBody>
      </p:sp>
    </p:spTree>
    <p:extLst>
      <p:ext uri="{BB962C8B-B14F-4D97-AF65-F5344CB8AC3E}">
        <p14:creationId xmlns:p14="http://schemas.microsoft.com/office/powerpoint/2010/main" val="23731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F2CFD4-4FB8-4584-9B89-09A3711A3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FDDF91-6177-47BA-8F5B-2F1C27E1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0B3D3F-55E9-430F-81D1-4C64E2928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120" y="928266"/>
            <a:ext cx="5963479" cy="618515"/>
          </a:xfrm>
        </p:spPr>
        <p:txBody>
          <a:bodyPr>
            <a:noAutofit/>
          </a:bodyPr>
          <a:lstStyle/>
          <a:p>
            <a:r>
              <a:rPr lang="en-US" sz="2100" b="1" dirty="0"/>
              <a:t>Key </a:t>
            </a:r>
            <a:r>
              <a:rPr lang="en-US" sz="2100" b="1"/>
              <a:t>Challenges for Agribusiness Development  </a:t>
            </a:r>
            <a:endParaRPr lang="en-US" sz="21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90" y="1546779"/>
            <a:ext cx="7886700" cy="343789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Lack of collaboration in national and  regional level strategic planning</a:t>
            </a:r>
          </a:p>
          <a:p>
            <a:r>
              <a:rPr lang="en-US" sz="1400" dirty="0"/>
              <a:t>Low capacity in businesses to get a competitiveness</a:t>
            </a:r>
          </a:p>
          <a:p>
            <a:r>
              <a:rPr lang="en-US" sz="1400" dirty="0"/>
              <a:t>Insufficient Database and Research</a:t>
            </a:r>
          </a:p>
          <a:p>
            <a:r>
              <a:rPr lang="en-US" sz="1400" dirty="0"/>
              <a:t>No well functioning farmer cooperative</a:t>
            </a:r>
          </a:p>
          <a:p>
            <a:r>
              <a:rPr lang="en-US" sz="1400" dirty="0"/>
              <a:t>Lack of value chain financing</a:t>
            </a:r>
          </a:p>
          <a:p>
            <a:r>
              <a:rPr lang="en-US" sz="1400" dirty="0"/>
              <a:t>Poor Infrastructure </a:t>
            </a:r>
          </a:p>
          <a:p>
            <a:r>
              <a:rPr lang="en-US" sz="1400" dirty="0"/>
              <a:t>Lack of human capital development and workforce planning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58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F2CFD4-4FB8-4584-9B89-09A3711A3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FDDF91-6177-47BA-8F5B-2F1C27E1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0B3D3F-55E9-430F-81D1-4C64E2928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69" y="1249299"/>
            <a:ext cx="6750715" cy="386147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Myanmar Sustainable Development Plan (2018-2030)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750818" y="686162"/>
            <a:ext cx="3353895" cy="386147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National Level Initiatives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887069" y="1585908"/>
            <a:ext cx="6750715" cy="386147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</a:rPr>
              <a:t>Myanmar Investment Promotion Plan (2016 </a:t>
            </a:r>
            <a:r>
              <a:rPr lang="mr-IN" sz="14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 2035)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887072" y="1899001"/>
            <a:ext cx="7446892" cy="409664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</a:rPr>
              <a:t>Myanmar Agriculture Development Strategy and Investment Plan (2018 </a:t>
            </a:r>
            <a:r>
              <a:rPr lang="mr-IN" sz="14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 2023)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887069" y="2237591"/>
            <a:ext cx="6750715" cy="386147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</a:rPr>
              <a:t>National Export Strategy (2019 </a:t>
            </a:r>
            <a:r>
              <a:rPr lang="mr-IN" sz="14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 2024)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887069" y="2559318"/>
            <a:ext cx="6750715" cy="386147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</a:rPr>
              <a:t>Myanmar Digital Economy Roadmap (2020</a:t>
            </a:r>
            <a:r>
              <a:rPr lang="mr-IN" sz="14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 2025)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1707603" y="3049457"/>
            <a:ext cx="5440328" cy="798027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Regional Level Initiatives </a:t>
            </a:r>
          </a:p>
          <a:p>
            <a:pPr algn="ctr"/>
            <a:r>
              <a:rPr lang="en-US" sz="1800" b="1" dirty="0"/>
              <a:t>Shan State Investment Committee (SSIC)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1235159" y="3767718"/>
            <a:ext cx="6750715" cy="1154866"/>
          </a:xfrm>
          <a:prstGeom prst="rect">
            <a:avLst/>
          </a:prstGeom>
        </p:spPr>
        <p:txBody>
          <a:bodyPr vert="horz" lIns="68900" tIns="34450" rIns="68900" bIns="3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</a:rPr>
              <a:t>We, SSSCCI are now collaborating under SSIC for</a:t>
            </a:r>
          </a:p>
          <a:p>
            <a:pPr marL="258375" indent="-258375">
              <a:buFont typeface="Arial" charset="0"/>
              <a:buChar char="•"/>
            </a:pPr>
            <a:r>
              <a:rPr lang="en-US" sz="1400" dirty="0">
                <a:latin typeface="+mn-lt"/>
              </a:rPr>
              <a:t>Improving investor, business support system and services, </a:t>
            </a:r>
          </a:p>
          <a:p>
            <a:pPr marL="258375" indent="-258375">
              <a:buFont typeface="Arial" charset="0"/>
              <a:buChar char="•"/>
            </a:pPr>
            <a:r>
              <a:rPr lang="en-US" sz="1400" dirty="0">
                <a:latin typeface="+mn-lt"/>
              </a:rPr>
              <a:t>Developing local business and industries, </a:t>
            </a:r>
          </a:p>
          <a:p>
            <a:pPr marL="258375" indent="-258375">
              <a:buFont typeface="Arial" charset="0"/>
              <a:buChar char="•"/>
            </a:pPr>
            <a:r>
              <a:rPr lang="en-US" sz="1400" dirty="0">
                <a:latin typeface="+mn-lt"/>
              </a:rPr>
              <a:t>Enhancing investment promotion, locational marketing and branding.</a:t>
            </a:r>
          </a:p>
        </p:txBody>
      </p:sp>
    </p:spTree>
    <p:extLst>
      <p:ext uri="{BB962C8B-B14F-4D97-AF65-F5344CB8AC3E}">
        <p14:creationId xmlns:p14="http://schemas.microsoft.com/office/powerpoint/2010/main" val="1098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99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369199" y="685543"/>
            <a:ext cx="532369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Inviting Partners for Agribusiness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6171" y="1471118"/>
            <a:ext cx="780603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u="sng" dirty="0" smtClean="0">
                <a:latin typeface="+mj-lt"/>
              </a:rPr>
              <a:t>Research</a:t>
            </a:r>
            <a:endParaRPr lang="en-US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625" y="1943002"/>
            <a:ext cx="6220426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dirty="0" err="1" smtClean="0"/>
              <a:t>Agri</a:t>
            </a:r>
            <a:r>
              <a:rPr lang="en-US" dirty="0" smtClean="0"/>
              <a:t>-economics Research with Center for Economic and Social Development (CESD)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8726" y="2327241"/>
            <a:ext cx="6227992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dirty="0" smtClean="0"/>
              <a:t>Agricultural Research with Shan State Agricultural Research Center (SSRC), </a:t>
            </a:r>
            <a:r>
              <a:rPr lang="en-US" dirty="0" err="1" smtClean="0"/>
              <a:t>Aungban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8726" y="2901883"/>
            <a:ext cx="2078010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u="sng" dirty="0" smtClean="0">
                <a:latin typeface="+mj-lt"/>
              </a:rPr>
              <a:t>Business Coaching Program</a:t>
            </a:r>
            <a:endParaRPr lang="en-US" b="1" u="sng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8727" y="3336012"/>
            <a:ext cx="6812832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dirty="0" smtClean="0"/>
              <a:t>Investor Readiness Program together with One to Watch to accelerate existing agribusiness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935" y="4531661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1945780" y="742814"/>
            <a:ext cx="532369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Prioritizing Quick-Win Crops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6172" y="1524528"/>
            <a:ext cx="5300623" cy="500460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dirty="0" smtClean="0"/>
              <a:t>Focusing on value chain development of prioritized crops  is </a:t>
            </a:r>
            <a:r>
              <a:rPr lang="en-US" dirty="0"/>
              <a:t>i</a:t>
            </a:r>
            <a:r>
              <a:rPr lang="en-US" dirty="0" smtClean="0"/>
              <a:t>mportant </a:t>
            </a:r>
          </a:p>
          <a:p>
            <a:r>
              <a:rPr lang="en-US" dirty="0" smtClean="0"/>
              <a:t>to enhancing State economy within the limited resources.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76172" y="2250683"/>
            <a:ext cx="477380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Corn</a:t>
            </a:r>
            <a:endParaRPr lang="en-US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4038" y="2253555"/>
            <a:ext cx="1107744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Oilseed Crops</a:t>
            </a:r>
            <a:endParaRPr lang="en-US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3129" y="2250683"/>
            <a:ext cx="636782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Mango</a:t>
            </a:r>
            <a:endParaRPr lang="en-US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9912" y="2266443"/>
            <a:ext cx="742196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Avocado</a:t>
            </a:r>
            <a:endParaRPr 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4193" y="2269342"/>
            <a:ext cx="649157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Ginger </a:t>
            </a:r>
            <a:endParaRPr lang="en-US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8353" y="2266443"/>
            <a:ext cx="546308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Garlic</a:t>
            </a:r>
            <a:endParaRPr lang="en-US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6294" y="2706876"/>
            <a:ext cx="667688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Tomato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0815" y="2694293"/>
            <a:ext cx="600362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Potato</a:t>
            </a:r>
            <a:endParaRPr lang="en-US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3804" y="2694293"/>
            <a:ext cx="596130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Coffee</a:t>
            </a:r>
            <a:endParaRPr lang="en-US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4739" y="2681074"/>
            <a:ext cx="912114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Beef Cattle</a:t>
            </a:r>
            <a:endParaRPr lang="en-US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7812" y="2711190"/>
            <a:ext cx="434098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Rice</a:t>
            </a:r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6172" y="3205340"/>
            <a:ext cx="6126554" cy="500460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dirty="0" smtClean="0"/>
              <a:t>Looking for the Champions who are dedicated in each specific crops to collaborate</a:t>
            </a:r>
          </a:p>
          <a:p>
            <a:r>
              <a:rPr lang="en-US" dirty="0"/>
              <a:t>o</a:t>
            </a:r>
            <a:r>
              <a:rPr lang="en-US" dirty="0" smtClean="0"/>
              <a:t>n different  supportive resources to be a successful business model in the region.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61250" y="2681074"/>
            <a:ext cx="906151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Vegetables</a:t>
            </a:r>
            <a:endParaRPr lang="en-US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7205" y="2260642"/>
            <a:ext cx="377801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b="1" dirty="0" smtClean="0">
                <a:latin typeface="+mj-lt"/>
              </a:rPr>
              <a:t>Tea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7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86086-41EE-4F26-9AA0-6725AF58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99"/>
            <a:ext cx="2634259" cy="35969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1" y="2194893"/>
            <a:ext cx="2549485" cy="1799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04" y="2191711"/>
            <a:ext cx="2253055" cy="1802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46" y="2191711"/>
            <a:ext cx="2435085" cy="18025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17387" y="1877082"/>
            <a:ext cx="6656733" cy="285016"/>
          </a:xfrm>
          <a:prstGeom prst="rect">
            <a:avLst/>
          </a:prstGeom>
        </p:spPr>
        <p:txBody>
          <a:bodyPr wrap="square" lIns="68900" tIns="34450" rIns="68900" bIns="34450">
            <a:spAutoFit/>
          </a:bodyPr>
          <a:lstStyle/>
          <a:p>
            <a:r>
              <a:rPr lang="en-US" b="1">
                <a:latin typeface="+mj-lt"/>
              </a:rPr>
              <a:t>Creating a system to reach maximum production efficiency and access to market stability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3354944" y="565199"/>
            <a:ext cx="2498493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Corn Vision 2020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6267" y="1119660"/>
            <a:ext cx="6758973" cy="715904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As an pilot project, we are now dedicating corn value chain development using </a:t>
            </a:r>
            <a:r>
              <a:rPr lang="en-US" b="1" i="1" dirty="0"/>
              <a:t>I</a:t>
            </a:r>
            <a:r>
              <a:rPr lang="en-US" b="1" i="1" dirty="0" smtClean="0"/>
              <a:t>nternet </a:t>
            </a:r>
            <a:r>
              <a:rPr lang="en-US" b="1" i="1" dirty="0"/>
              <a:t>C</a:t>
            </a:r>
            <a:r>
              <a:rPr lang="en-US" b="1" i="1" dirty="0" smtClean="0"/>
              <a:t>ommunication Technology</a:t>
            </a:r>
            <a:r>
              <a:rPr lang="en-US" dirty="0" smtClean="0"/>
              <a:t> to get a competitive advantage on regional level corn production.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2780" y="3954761"/>
            <a:ext cx="2650204" cy="500460"/>
          </a:xfrm>
          <a:prstGeom prst="rect">
            <a:avLst/>
          </a:prstGeom>
        </p:spPr>
        <p:txBody>
          <a:bodyPr wrap="square" lIns="68900" tIns="34450" rIns="68900" bIns="34450">
            <a:spAutoFit/>
          </a:bodyPr>
          <a:lstStyle/>
          <a:p>
            <a:r>
              <a:rPr lang="en-US" b="1" dirty="0" smtClean="0">
                <a:latin typeface="+mj-lt"/>
              </a:rPr>
              <a:t>Implementing smart </a:t>
            </a:r>
            <a:r>
              <a:rPr lang="en-US" b="1" smtClean="0">
                <a:latin typeface="+mj-lt"/>
              </a:rPr>
              <a:t>farming technology</a:t>
            </a:r>
            <a:endParaRPr lang="en-US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4944" y="3954761"/>
            <a:ext cx="2650204" cy="500460"/>
          </a:xfrm>
          <a:prstGeom prst="rect">
            <a:avLst/>
          </a:prstGeom>
        </p:spPr>
        <p:txBody>
          <a:bodyPr wrap="square" lIns="68900" tIns="34450" rIns="68900" bIns="34450">
            <a:spAutoFit/>
          </a:bodyPr>
          <a:lstStyle/>
          <a:p>
            <a:r>
              <a:rPr lang="en-US" b="1" dirty="0" smtClean="0">
                <a:latin typeface="+mj-lt"/>
              </a:rPr>
              <a:t>Get into Grain Dryer &amp; </a:t>
            </a:r>
          </a:p>
          <a:p>
            <a:r>
              <a:rPr lang="en-US" b="1" dirty="0" smtClean="0">
                <a:latin typeface="+mj-lt"/>
              </a:rPr>
              <a:t>Silo System</a:t>
            </a:r>
            <a:endParaRPr lang="en-US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8105" y="3952490"/>
            <a:ext cx="2282091" cy="500460"/>
          </a:xfrm>
          <a:prstGeom prst="rect">
            <a:avLst/>
          </a:prstGeom>
        </p:spPr>
        <p:txBody>
          <a:bodyPr wrap="square" lIns="68900" tIns="34450" rIns="68900" bIns="34450">
            <a:spAutoFit/>
          </a:bodyPr>
          <a:lstStyle/>
          <a:p>
            <a:r>
              <a:rPr lang="en-US" b="1" dirty="0" smtClean="0">
                <a:latin typeface="+mj-lt"/>
              </a:rPr>
              <a:t>Access to local and </a:t>
            </a:r>
          </a:p>
          <a:p>
            <a:r>
              <a:rPr lang="en-US" b="1" dirty="0" smtClean="0">
                <a:latin typeface="+mj-lt"/>
              </a:rPr>
              <a:t>Regional trade agreement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6173" y="4664350"/>
            <a:ext cx="6746211" cy="285016"/>
          </a:xfrm>
          <a:prstGeom prst="rect">
            <a:avLst/>
          </a:prstGeom>
          <a:noFill/>
        </p:spPr>
        <p:txBody>
          <a:bodyPr wrap="none" lIns="68900" tIns="34450" rIns="68900" bIns="34450" rtlCol="0">
            <a:spAutoFit/>
          </a:bodyPr>
          <a:lstStyle/>
          <a:p>
            <a:r>
              <a:rPr lang="en-US" i="1" dirty="0" smtClean="0"/>
              <a:t>It is not only on corn, the system can be develop but also on other crop production system.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47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3349481" y="738752"/>
            <a:ext cx="2498493" cy="360261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Why on Corn?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019" y="1857849"/>
            <a:ext cx="1585051" cy="715904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Myanmar Corn Production 2017-18 is </a:t>
            </a:r>
            <a:r>
              <a:rPr lang="en-US" dirty="0" smtClean="0">
                <a:solidFill>
                  <a:srgbClr val="FFC000"/>
                </a:solidFill>
              </a:rPr>
              <a:t>2.5 MMT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20" y="2726087"/>
            <a:ext cx="1490661" cy="500460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50</a:t>
            </a:r>
            <a:r>
              <a:rPr lang="en-US" smtClean="0"/>
              <a:t>% Production is from Shan State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99156" y="1857849"/>
            <a:ext cx="1490661" cy="715904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50% </a:t>
            </a:r>
            <a:r>
              <a:rPr lang="en-US" smtClean="0"/>
              <a:t>of annual </a:t>
            </a:r>
            <a:r>
              <a:rPr lang="en-US" dirty="0" smtClean="0"/>
              <a:t>corn production is exported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35582" y="2274189"/>
            <a:ext cx="1490661" cy="715904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98% of exports go to China via border trade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47585" y="2998307"/>
            <a:ext cx="1490661" cy="931347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40% of annual corn production goes to domestic use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0732" y="3876449"/>
            <a:ext cx="2752219" cy="931347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Estimated total feed production capacity of the top 12 Feed Mills </a:t>
            </a:r>
            <a:r>
              <a:rPr lang="en-US" smtClean="0"/>
              <a:t>in Myanmar is 100,000 tons per month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173" y="3723799"/>
            <a:ext cx="2427087" cy="500460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Estimated domestic corn demand will be </a:t>
            </a:r>
            <a:r>
              <a:rPr lang="en-US" dirty="0" smtClean="0">
                <a:solidFill>
                  <a:srgbClr val="FFC000"/>
                </a:solidFill>
              </a:rPr>
              <a:t>3 MMT </a:t>
            </a:r>
            <a:r>
              <a:rPr lang="en-US" dirty="0" smtClean="0"/>
              <a:t>in 2023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1682418" y="1324798"/>
            <a:ext cx="2498493" cy="360261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/>
              <a:t>Domestic Demand</a:t>
            </a:r>
            <a:endParaRPr lang="en-US" sz="1800" b="1" u="sng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5904064" y="1245381"/>
            <a:ext cx="2498493" cy="360261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 dirty="0"/>
              <a:t>Asia Region Demand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1" y="1788917"/>
            <a:ext cx="3219784" cy="294287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09328" y="4813616"/>
            <a:ext cx="3966382" cy="346572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sz="900" dirty="0"/>
              <a:t>Ref: Myanmar Corn Value Chain, Mekong Business Initiative</a:t>
            </a:r>
          </a:p>
          <a:p>
            <a:r>
              <a:rPr lang="en-US" sz="900" dirty="0"/>
              <a:t>USDA foreign agriculture grain report</a:t>
            </a:r>
          </a:p>
        </p:txBody>
      </p:sp>
    </p:spTree>
    <p:extLst>
      <p:ext uri="{BB962C8B-B14F-4D97-AF65-F5344CB8AC3E}">
        <p14:creationId xmlns:p14="http://schemas.microsoft.com/office/powerpoint/2010/main" val="5893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D59BD9-9176-466A-BB10-FB732756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5" y="1"/>
            <a:ext cx="2788808" cy="1099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2E9C20-701A-426A-83D1-0D61FB8E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471360"/>
            <a:ext cx="3055324" cy="119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2FBE45-FDDB-451D-A0B8-18A1C9FC5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2272"/>
            <a:ext cx="847521" cy="936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EC1342-CA74-4EBD-B451-D5D81E1CFCCC}"/>
              </a:ext>
            </a:extLst>
          </p:cNvPr>
          <p:cNvSpPr txBox="1">
            <a:spLocks/>
          </p:cNvSpPr>
          <p:nvPr/>
        </p:nvSpPr>
        <p:spPr>
          <a:xfrm>
            <a:off x="2041204" y="709409"/>
            <a:ext cx="5323691" cy="472899"/>
          </a:xfrm>
          <a:prstGeom prst="rect">
            <a:avLst/>
          </a:prstGeom>
        </p:spPr>
        <p:txBody>
          <a:bodyPr vert="horz" lIns="68900" tIns="34450" rIns="68900" bIns="3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$ Billion Trade Business Opportunities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172" y="1425809"/>
            <a:ext cx="6215580" cy="931347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Crop Rotation is important in corn production. </a:t>
            </a:r>
          </a:p>
          <a:p>
            <a:r>
              <a:rPr lang="en-US" dirty="0" smtClean="0"/>
              <a:t>After corn harvesting, growing edible oil seeds crop such as sunflower, soybean, </a:t>
            </a:r>
            <a:r>
              <a:rPr lang="en-US" dirty="0" err="1" smtClean="0"/>
              <a:t>niger</a:t>
            </a:r>
            <a:r>
              <a:rPr lang="en-US" dirty="0" smtClean="0"/>
              <a:t> etc. is not only increase income to the farmers but also enhance the soil fertility.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6172" y="2348431"/>
            <a:ext cx="6215580" cy="500460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Myanmar edible oil imports total about 800,000 tons a year, most of which is palm oil, and 500,000 tons of livestock feed is imported annually.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6173" y="4907096"/>
            <a:ext cx="3966382" cy="346572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sz="900" dirty="0"/>
              <a:t>Ref: Myanmar Edible Oil Millers Association</a:t>
            </a:r>
          </a:p>
          <a:p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06" y="2957992"/>
            <a:ext cx="3425875" cy="23077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9963" y="3206707"/>
            <a:ext cx="4117941" cy="931347"/>
          </a:xfrm>
          <a:prstGeom prst="rect">
            <a:avLst/>
          </a:prstGeom>
          <a:noFill/>
        </p:spPr>
        <p:txBody>
          <a:bodyPr wrap="square" lIns="68900" tIns="34450" rIns="68900" bIns="34450" rtlCol="0">
            <a:spAutoFit/>
          </a:bodyPr>
          <a:lstStyle/>
          <a:p>
            <a:r>
              <a:rPr lang="en-US" dirty="0" smtClean="0"/>
              <a:t>Corn Vision 2020 aims to develop 1 million acres in Southern Shan State to create $ Billion Trade Business Opportunities and it can support the State infrastructure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705</Words>
  <Application>Microsoft Office PowerPoint</Application>
  <PresentationFormat>Custom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Sai Phyo Lwin Oo Secretary Agribusiness Development Committee Southern Shan State Chamber of Commerce and Industry</vt:lpstr>
      <vt:lpstr>PowerPoint Presentation</vt:lpstr>
      <vt:lpstr>Key Challenges for Agribusiness Development  </vt:lpstr>
      <vt:lpstr>Myanmar Sustainable Development Plan (2018-2030)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Alice Thet</dc:creator>
  <cp:lastModifiedBy>nm</cp:lastModifiedBy>
  <cp:revision>71</cp:revision>
  <dcterms:created xsi:type="dcterms:W3CDTF">2019-11-03T16:05:15Z</dcterms:created>
  <dcterms:modified xsi:type="dcterms:W3CDTF">2019-11-25T11:40:08Z</dcterms:modified>
</cp:coreProperties>
</file>